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dbb00850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dbb00850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dbb00850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7dbb00850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dbb00850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dbb00850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dbb00850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7dbb00850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7dbb00850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7dbb00850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dbb00850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7dbb00850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dbb00850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dbb00850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dbb00850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dbb00850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dbb00850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dbb00850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dbb0085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7dbb0085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dbb00850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7dbb00850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dbb00850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dbb00850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dbb00850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7dbb00850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37.png"/><Relationship Id="rId6" Type="http://schemas.openxmlformats.org/officeDocument/2006/relationships/image" Target="../media/image47.png"/><Relationship Id="rId7"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45.png"/><Relationship Id="rId5"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1.jpg"/><Relationship Id="rId4" Type="http://schemas.openxmlformats.org/officeDocument/2006/relationships/image" Target="../media/image41.png"/><Relationship Id="rId5"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2.png"/><Relationship Id="rId6"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33.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18.png"/><Relationship Id="rId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Algorithmic Trading for NVIDIA</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Jeff, Exzavier, Nipun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11" name="Google Shape;311;p26"/>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Predict trade signals for testing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Evaluate the model’s ability to predict the signal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p:txBody>
      </p:sp>
      <p:pic>
        <p:nvPicPr>
          <p:cNvPr id="312" name="Google Shape;312;p26"/>
          <p:cNvPicPr preferRelativeResize="0"/>
          <p:nvPr/>
        </p:nvPicPr>
        <p:blipFill>
          <a:blip r:embed="rId3">
            <a:alphaModFix/>
          </a:blip>
          <a:stretch>
            <a:fillRect/>
          </a:stretch>
        </p:blipFill>
        <p:spPr>
          <a:xfrm>
            <a:off x="4572000" y="1491225"/>
            <a:ext cx="4200525" cy="190500"/>
          </a:xfrm>
          <a:prstGeom prst="rect">
            <a:avLst/>
          </a:prstGeom>
          <a:noFill/>
          <a:ln>
            <a:noFill/>
          </a:ln>
        </p:spPr>
      </p:pic>
      <p:pic>
        <p:nvPicPr>
          <p:cNvPr id="313" name="Google Shape;313;p26"/>
          <p:cNvPicPr preferRelativeResize="0"/>
          <p:nvPr/>
        </p:nvPicPr>
        <p:blipFill>
          <a:blip r:embed="rId4">
            <a:alphaModFix/>
          </a:blip>
          <a:stretch>
            <a:fillRect/>
          </a:stretch>
        </p:blipFill>
        <p:spPr>
          <a:xfrm>
            <a:off x="4572000" y="1945900"/>
            <a:ext cx="4117325" cy="180975"/>
          </a:xfrm>
          <a:prstGeom prst="rect">
            <a:avLst/>
          </a:prstGeom>
          <a:noFill/>
          <a:ln>
            <a:noFill/>
          </a:ln>
        </p:spPr>
      </p:pic>
      <p:pic>
        <p:nvPicPr>
          <p:cNvPr id="314" name="Google Shape;314;p26"/>
          <p:cNvPicPr preferRelativeResize="0"/>
          <p:nvPr/>
        </p:nvPicPr>
        <p:blipFill>
          <a:blip r:embed="rId5">
            <a:alphaModFix/>
          </a:blip>
          <a:stretch>
            <a:fillRect/>
          </a:stretch>
        </p:blipFill>
        <p:spPr>
          <a:xfrm>
            <a:off x="4572000" y="2192775"/>
            <a:ext cx="3713225" cy="12911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1297500" y="393750"/>
            <a:ext cx="70389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20" name="Google Shape;320;p27"/>
          <p:cNvSpPr txBox="1"/>
          <p:nvPr>
            <p:ph idx="1" type="body"/>
          </p:nvPr>
        </p:nvSpPr>
        <p:spPr>
          <a:xfrm>
            <a:off x="4018025" y="877775"/>
            <a:ext cx="4318500" cy="2930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Create a new empty predictions Dataframe</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Calculate and plot cumulative returns</a:t>
            </a:r>
            <a:endParaRPr/>
          </a:p>
          <a:p>
            <a:pPr indent="-311150" lvl="0" marL="457200" rtl="0" algn="l">
              <a:spcBef>
                <a:spcPts val="0"/>
              </a:spcBef>
              <a:spcAft>
                <a:spcPts val="0"/>
              </a:spcAft>
              <a:buSzPts val="1300"/>
              <a:buChar char="●"/>
            </a:pPr>
            <a:r>
              <a:rPr lang="en-GB"/>
              <a:t>-</a:t>
            </a:r>
            <a:endParaRPr/>
          </a:p>
        </p:txBody>
      </p:sp>
      <p:pic>
        <p:nvPicPr>
          <p:cNvPr id="321" name="Google Shape;321;p27"/>
          <p:cNvPicPr preferRelativeResize="0"/>
          <p:nvPr/>
        </p:nvPicPr>
        <p:blipFill>
          <a:blip r:embed="rId3">
            <a:alphaModFix/>
          </a:blip>
          <a:stretch>
            <a:fillRect/>
          </a:stretch>
        </p:blipFill>
        <p:spPr>
          <a:xfrm>
            <a:off x="2235475" y="1194450"/>
            <a:ext cx="6908524" cy="647700"/>
          </a:xfrm>
          <a:prstGeom prst="rect">
            <a:avLst/>
          </a:prstGeom>
          <a:noFill/>
          <a:ln>
            <a:noFill/>
          </a:ln>
        </p:spPr>
      </p:pic>
      <p:pic>
        <p:nvPicPr>
          <p:cNvPr id="322" name="Google Shape;322;p27"/>
          <p:cNvPicPr preferRelativeResize="0"/>
          <p:nvPr/>
        </p:nvPicPr>
        <p:blipFill>
          <a:blip r:embed="rId4">
            <a:alphaModFix/>
          </a:blip>
          <a:stretch>
            <a:fillRect/>
          </a:stretch>
        </p:blipFill>
        <p:spPr>
          <a:xfrm>
            <a:off x="4383400" y="2142025"/>
            <a:ext cx="4767775" cy="161925"/>
          </a:xfrm>
          <a:prstGeom prst="rect">
            <a:avLst/>
          </a:prstGeom>
          <a:noFill/>
          <a:ln>
            <a:noFill/>
          </a:ln>
        </p:spPr>
      </p:pic>
      <p:pic>
        <p:nvPicPr>
          <p:cNvPr id="323" name="Google Shape;323;p27"/>
          <p:cNvPicPr preferRelativeResize="0"/>
          <p:nvPr/>
        </p:nvPicPr>
        <p:blipFill>
          <a:blip r:embed="rId5">
            <a:alphaModFix/>
          </a:blip>
          <a:stretch>
            <a:fillRect/>
          </a:stretch>
        </p:blipFill>
        <p:spPr>
          <a:xfrm>
            <a:off x="4330475" y="2336525"/>
            <a:ext cx="4767775" cy="280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8"/>
          <p:cNvSpPr txBox="1"/>
          <p:nvPr>
            <p:ph type="title"/>
          </p:nvPr>
        </p:nvSpPr>
        <p:spPr>
          <a:xfrm>
            <a:off x="1297500" y="393750"/>
            <a:ext cx="70389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29" name="Google Shape;329;p28"/>
          <p:cNvSpPr txBox="1"/>
          <p:nvPr>
            <p:ph idx="1" type="body"/>
          </p:nvPr>
        </p:nvSpPr>
        <p:spPr>
          <a:xfrm>
            <a:off x="4018025" y="877775"/>
            <a:ext cx="4318500" cy="2930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Now we must create a logistic regression model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Fit the logistic regression model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Predict trading signals for the trained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Generate a classification report</a:t>
            </a:r>
            <a:endParaRPr/>
          </a:p>
          <a:p>
            <a:pPr indent="-311150" lvl="0" marL="457200" rtl="0" algn="l">
              <a:spcBef>
                <a:spcPts val="0"/>
              </a:spcBef>
              <a:spcAft>
                <a:spcPts val="0"/>
              </a:spcAft>
              <a:buSzPts val="1300"/>
              <a:buChar char="●"/>
            </a:pPr>
            <a:r>
              <a:rPr lang="en-GB"/>
              <a:t>-</a:t>
            </a:r>
            <a:endParaRPr/>
          </a:p>
        </p:txBody>
      </p:sp>
      <p:pic>
        <p:nvPicPr>
          <p:cNvPr id="330" name="Google Shape;330;p28"/>
          <p:cNvPicPr preferRelativeResize="0"/>
          <p:nvPr/>
        </p:nvPicPr>
        <p:blipFill>
          <a:blip r:embed="rId3">
            <a:alphaModFix/>
          </a:blip>
          <a:stretch>
            <a:fillRect/>
          </a:stretch>
        </p:blipFill>
        <p:spPr>
          <a:xfrm>
            <a:off x="4572000" y="1206850"/>
            <a:ext cx="3352800" cy="171450"/>
          </a:xfrm>
          <a:prstGeom prst="rect">
            <a:avLst/>
          </a:prstGeom>
          <a:noFill/>
          <a:ln>
            <a:noFill/>
          </a:ln>
        </p:spPr>
      </p:pic>
      <p:pic>
        <p:nvPicPr>
          <p:cNvPr id="331" name="Google Shape;331;p28"/>
          <p:cNvPicPr preferRelativeResize="0"/>
          <p:nvPr/>
        </p:nvPicPr>
        <p:blipFill>
          <a:blip r:embed="rId4">
            <a:alphaModFix/>
          </a:blip>
          <a:stretch>
            <a:fillRect/>
          </a:stretch>
        </p:blipFill>
        <p:spPr>
          <a:xfrm>
            <a:off x="4572000" y="1667850"/>
            <a:ext cx="3713225" cy="186594"/>
          </a:xfrm>
          <a:prstGeom prst="rect">
            <a:avLst/>
          </a:prstGeom>
          <a:noFill/>
          <a:ln>
            <a:noFill/>
          </a:ln>
        </p:spPr>
      </p:pic>
      <p:pic>
        <p:nvPicPr>
          <p:cNvPr id="332" name="Google Shape;332;p28"/>
          <p:cNvPicPr preferRelativeResize="0"/>
          <p:nvPr/>
        </p:nvPicPr>
        <p:blipFill>
          <a:blip r:embed="rId5">
            <a:alphaModFix/>
          </a:blip>
          <a:stretch>
            <a:fillRect/>
          </a:stretch>
        </p:blipFill>
        <p:spPr>
          <a:xfrm>
            <a:off x="4572000" y="2110025"/>
            <a:ext cx="4572000" cy="200025"/>
          </a:xfrm>
          <a:prstGeom prst="rect">
            <a:avLst/>
          </a:prstGeom>
          <a:noFill/>
          <a:ln>
            <a:noFill/>
          </a:ln>
        </p:spPr>
      </p:pic>
      <p:pic>
        <p:nvPicPr>
          <p:cNvPr id="333" name="Google Shape;333;p28"/>
          <p:cNvPicPr preferRelativeResize="0"/>
          <p:nvPr/>
        </p:nvPicPr>
        <p:blipFill>
          <a:blip r:embed="rId6">
            <a:alphaModFix/>
          </a:blip>
          <a:stretch>
            <a:fillRect/>
          </a:stretch>
        </p:blipFill>
        <p:spPr>
          <a:xfrm>
            <a:off x="4572000" y="2565625"/>
            <a:ext cx="4572000" cy="228600"/>
          </a:xfrm>
          <a:prstGeom prst="rect">
            <a:avLst/>
          </a:prstGeom>
          <a:noFill/>
          <a:ln>
            <a:noFill/>
          </a:ln>
        </p:spPr>
      </p:pic>
      <p:pic>
        <p:nvPicPr>
          <p:cNvPr id="334" name="Google Shape;334;p28"/>
          <p:cNvPicPr preferRelativeResize="0"/>
          <p:nvPr/>
        </p:nvPicPr>
        <p:blipFill>
          <a:blip r:embed="rId7">
            <a:alphaModFix/>
          </a:blip>
          <a:stretch>
            <a:fillRect/>
          </a:stretch>
        </p:blipFill>
        <p:spPr>
          <a:xfrm>
            <a:off x="4572000" y="2794225"/>
            <a:ext cx="3713225" cy="12972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9"/>
          <p:cNvSpPr txBox="1"/>
          <p:nvPr>
            <p:ph type="title"/>
          </p:nvPr>
        </p:nvSpPr>
        <p:spPr>
          <a:xfrm>
            <a:off x="1297500" y="393750"/>
            <a:ext cx="70389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40" name="Google Shape;340;p29"/>
          <p:cNvSpPr txBox="1"/>
          <p:nvPr>
            <p:ph idx="1" type="body"/>
          </p:nvPr>
        </p:nvSpPr>
        <p:spPr>
          <a:xfrm>
            <a:off x="4018025" y="877775"/>
            <a:ext cx="4318500" cy="2930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Predict trading signals for the testing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Generate a classification report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p:txBody>
      </p:sp>
      <p:pic>
        <p:nvPicPr>
          <p:cNvPr id="341" name="Google Shape;341;p29"/>
          <p:cNvPicPr preferRelativeResize="0"/>
          <p:nvPr/>
        </p:nvPicPr>
        <p:blipFill>
          <a:blip r:embed="rId3">
            <a:alphaModFix/>
          </a:blip>
          <a:stretch>
            <a:fillRect/>
          </a:stretch>
        </p:blipFill>
        <p:spPr>
          <a:xfrm>
            <a:off x="4572000" y="1213275"/>
            <a:ext cx="4571999" cy="171450"/>
          </a:xfrm>
          <a:prstGeom prst="rect">
            <a:avLst/>
          </a:prstGeom>
          <a:noFill/>
          <a:ln>
            <a:noFill/>
          </a:ln>
        </p:spPr>
      </p:pic>
      <p:pic>
        <p:nvPicPr>
          <p:cNvPr id="342" name="Google Shape;342;p29"/>
          <p:cNvPicPr preferRelativeResize="0"/>
          <p:nvPr/>
        </p:nvPicPr>
        <p:blipFill>
          <a:blip r:embed="rId4">
            <a:alphaModFix/>
          </a:blip>
          <a:stretch>
            <a:fillRect/>
          </a:stretch>
        </p:blipFill>
        <p:spPr>
          <a:xfrm>
            <a:off x="4572000" y="1670250"/>
            <a:ext cx="4571999" cy="180975"/>
          </a:xfrm>
          <a:prstGeom prst="rect">
            <a:avLst/>
          </a:prstGeom>
          <a:noFill/>
          <a:ln>
            <a:noFill/>
          </a:ln>
        </p:spPr>
      </p:pic>
      <p:pic>
        <p:nvPicPr>
          <p:cNvPr id="343" name="Google Shape;343;p29"/>
          <p:cNvPicPr preferRelativeResize="0"/>
          <p:nvPr/>
        </p:nvPicPr>
        <p:blipFill>
          <a:blip r:embed="rId5">
            <a:alphaModFix/>
          </a:blip>
          <a:stretch>
            <a:fillRect/>
          </a:stretch>
        </p:blipFill>
        <p:spPr>
          <a:xfrm>
            <a:off x="4572000" y="1851225"/>
            <a:ext cx="3695700" cy="127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0"/>
          <p:cNvSpPr txBox="1"/>
          <p:nvPr>
            <p:ph idx="2" type="title"/>
          </p:nvPr>
        </p:nvSpPr>
        <p:spPr>
          <a:xfrm>
            <a:off x="783050" y="157875"/>
            <a:ext cx="3751200" cy="6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Comparing Logistic Regression and SVM Classification Reports</a:t>
            </a:r>
            <a:endParaRPr sz="1400"/>
          </a:p>
        </p:txBody>
      </p:sp>
      <p:sp>
        <p:nvSpPr>
          <p:cNvPr id="349" name="Google Shape;349;p30"/>
          <p:cNvSpPr txBox="1"/>
          <p:nvPr>
            <p:ph type="title"/>
          </p:nvPr>
        </p:nvSpPr>
        <p:spPr>
          <a:xfrm>
            <a:off x="367375" y="1924850"/>
            <a:ext cx="2423700" cy="40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Logistic Regression</a:t>
            </a:r>
            <a:endParaRPr/>
          </a:p>
        </p:txBody>
      </p:sp>
      <p:sp>
        <p:nvSpPr>
          <p:cNvPr id="350" name="Google Shape;350;p30"/>
          <p:cNvSpPr txBox="1"/>
          <p:nvPr>
            <p:ph idx="1" type="body"/>
          </p:nvPr>
        </p:nvSpPr>
        <p:spPr>
          <a:xfrm>
            <a:off x="6451275" y="1924850"/>
            <a:ext cx="25602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latin typeface="Montserrat"/>
                <a:ea typeface="Montserrat"/>
                <a:cs typeface="Montserrat"/>
                <a:sym typeface="Montserrat"/>
              </a:rPr>
              <a:t>          SVM</a:t>
            </a:r>
            <a:endParaRPr/>
          </a:p>
        </p:txBody>
      </p:sp>
      <p:grpSp>
        <p:nvGrpSpPr>
          <p:cNvPr id="351" name="Google Shape;351;p30"/>
          <p:cNvGrpSpPr/>
          <p:nvPr/>
        </p:nvGrpSpPr>
        <p:grpSpPr>
          <a:xfrm>
            <a:off x="3409722" y="824063"/>
            <a:ext cx="2351902" cy="3495474"/>
            <a:chOff x="3409722" y="824063"/>
            <a:chExt cx="2351902" cy="3495474"/>
          </a:xfrm>
        </p:grpSpPr>
        <p:sp>
          <p:nvSpPr>
            <p:cNvPr id="352" name="Google Shape;352;p30"/>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5" name="Google Shape;355;p30"/>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356" name="Google Shape;356;p30"/>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30"/>
          <p:cNvPicPr preferRelativeResize="0"/>
          <p:nvPr/>
        </p:nvPicPr>
        <p:blipFill>
          <a:blip r:embed="rId4">
            <a:alphaModFix/>
          </a:blip>
          <a:stretch>
            <a:fillRect/>
          </a:stretch>
        </p:blipFill>
        <p:spPr>
          <a:xfrm>
            <a:off x="30924" y="2283875"/>
            <a:ext cx="3315975" cy="1438275"/>
          </a:xfrm>
          <a:prstGeom prst="rect">
            <a:avLst/>
          </a:prstGeom>
          <a:noFill/>
          <a:ln>
            <a:noFill/>
          </a:ln>
        </p:spPr>
      </p:pic>
      <p:pic>
        <p:nvPicPr>
          <p:cNvPr id="358" name="Google Shape;358;p30"/>
          <p:cNvPicPr preferRelativeResize="0"/>
          <p:nvPr/>
        </p:nvPicPr>
        <p:blipFill>
          <a:blip r:embed="rId5">
            <a:alphaModFix/>
          </a:blip>
          <a:stretch>
            <a:fillRect/>
          </a:stretch>
        </p:blipFill>
        <p:spPr>
          <a:xfrm>
            <a:off x="5761625" y="2264825"/>
            <a:ext cx="3382375" cy="1476375"/>
          </a:xfrm>
          <a:prstGeom prst="rect">
            <a:avLst/>
          </a:prstGeom>
          <a:noFill/>
          <a:ln>
            <a:noFill/>
          </a:ln>
        </p:spPr>
      </p:pic>
      <p:sp>
        <p:nvSpPr>
          <p:cNvPr id="359" name="Google Shape;359;p30"/>
          <p:cNvSpPr txBox="1"/>
          <p:nvPr/>
        </p:nvSpPr>
        <p:spPr>
          <a:xfrm>
            <a:off x="3441625" y="985125"/>
            <a:ext cx="2279700" cy="30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In comparing the F1 scores, the LR model did better at predicting the buy signals than the sell signals (0.17 /0.67). Neither were exceptionally accurate predictors. With the SVM model we noticed the F1 score for sell signals decreased to 0.06. We noticed the buy signal slightly increased to 0.68. </a:t>
            </a:r>
            <a:endParaRPr b="1">
              <a:latin typeface="Lato"/>
              <a:ea typeface="Lato"/>
              <a:cs typeface="Lato"/>
              <a:sym typeface="Lato"/>
            </a:endParaRPr>
          </a:p>
        </p:txBody>
      </p:sp>
      <p:sp>
        <p:nvSpPr>
          <p:cNvPr id="360" name="Google Shape;360;p30"/>
          <p:cNvSpPr txBox="1"/>
          <p:nvPr/>
        </p:nvSpPr>
        <p:spPr>
          <a:xfrm>
            <a:off x="4357300" y="4332025"/>
            <a:ext cx="4786800" cy="811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Font typeface="Lato"/>
              <a:buChar char="●"/>
            </a:pPr>
            <a:r>
              <a:rPr b="1" lang="en-GB" sz="900">
                <a:latin typeface="Lato"/>
                <a:ea typeface="Lato"/>
                <a:cs typeface="Lato"/>
                <a:sym typeface="Lato"/>
              </a:rPr>
              <a:t>These figures support our hypothesis that utilizing long and short windows are not the best at identifying buy and sell points because both focus on price momentum.</a:t>
            </a:r>
            <a:endParaRPr b="1" sz="900">
              <a:latin typeface="Lato"/>
              <a:ea typeface="Lato"/>
              <a:cs typeface="Lato"/>
              <a:sym typeface="Lato"/>
            </a:endParaRPr>
          </a:p>
          <a:p>
            <a:pPr indent="-285750" lvl="0" marL="457200" rtl="0" algn="l">
              <a:spcBef>
                <a:spcPts val="0"/>
              </a:spcBef>
              <a:spcAft>
                <a:spcPts val="0"/>
              </a:spcAft>
              <a:buSzPts val="900"/>
              <a:buFont typeface="Lato"/>
              <a:buChar char="●"/>
            </a:pPr>
            <a:r>
              <a:rPr b="1" lang="en-GB" sz="900">
                <a:latin typeface="Lato"/>
                <a:ea typeface="Lato"/>
                <a:cs typeface="Lato"/>
                <a:sym typeface="Lato"/>
              </a:rPr>
              <a:t>A better combination of trade indicators would be to utilize RSI and Ichimoku cloud indicators.</a:t>
            </a:r>
            <a:endParaRPr b="1" sz="9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1"/>
          <p:cNvSpPr txBox="1"/>
          <p:nvPr>
            <p:ph type="title"/>
          </p:nvPr>
        </p:nvSpPr>
        <p:spPr>
          <a:xfrm>
            <a:off x="1297500" y="393750"/>
            <a:ext cx="7038900" cy="4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RSI and Ichimoku Cloud?</a:t>
            </a:r>
            <a:endParaRPr/>
          </a:p>
        </p:txBody>
      </p:sp>
      <p:sp>
        <p:nvSpPr>
          <p:cNvPr id="366" name="Google Shape;366;p31"/>
          <p:cNvSpPr txBox="1"/>
          <p:nvPr>
            <p:ph idx="1" type="body"/>
          </p:nvPr>
        </p:nvSpPr>
        <p:spPr>
          <a:xfrm>
            <a:off x="1297500" y="885550"/>
            <a:ext cx="6968700" cy="4096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latin typeface="Arial"/>
                <a:ea typeface="Arial"/>
                <a:cs typeface="Arial"/>
                <a:sym typeface="Arial"/>
              </a:rPr>
              <a:t>RSI is the relative strength index which is a momentum oscillator which is used in technical analysis. This particular indicator will </a:t>
            </a:r>
            <a:r>
              <a:rPr lang="en-GB">
                <a:latin typeface="Arial"/>
                <a:ea typeface="Arial"/>
                <a:cs typeface="Arial"/>
                <a:sym typeface="Arial"/>
              </a:rPr>
              <a:t>measure</a:t>
            </a:r>
            <a:r>
              <a:rPr lang="en-GB">
                <a:latin typeface="Arial"/>
                <a:ea typeface="Arial"/>
                <a:cs typeface="Arial"/>
                <a:sym typeface="Arial"/>
              </a:rPr>
              <a:t> the speed and magnitude of price changes and evaluate if they are over or undervalued.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Typical</a:t>
            </a:r>
            <a:r>
              <a:rPr lang="en-GB">
                <a:latin typeface="Arial"/>
                <a:ea typeface="Arial"/>
                <a:cs typeface="Arial"/>
                <a:sym typeface="Arial"/>
              </a:rPr>
              <a:t> an RSI value over 70 is considered overbought while an RSI value under 30 is oversold.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Ichimoku Cloud is another </a:t>
            </a:r>
            <a:r>
              <a:rPr lang="en-GB">
                <a:latin typeface="Arial"/>
                <a:ea typeface="Arial"/>
                <a:cs typeface="Arial"/>
                <a:sym typeface="Arial"/>
              </a:rPr>
              <a:t>indicator</a:t>
            </a:r>
            <a:r>
              <a:rPr lang="en-GB">
                <a:latin typeface="Arial"/>
                <a:ea typeface="Arial"/>
                <a:cs typeface="Arial"/>
                <a:sym typeface="Arial"/>
              </a:rPr>
              <a:t> that calculates 5 lines of short to medium duration on high/low/close prices. It will plot an area between these lines which is called the Ichimoku Cloud.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These lines will help us in determining momentum, direction and support-resistance levels for the data. Ichimoku Cloud will also create buy and sell signals using this data.</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It is vital to combine technical indicators to create good trading signals. The combination of RSI and Ichimoku Cloud is a great combination since the RSI identifies momentum while the Ichimoku Cloud helps identifying </a:t>
            </a:r>
            <a:r>
              <a:rPr lang="en-GB">
                <a:latin typeface="Arial"/>
                <a:ea typeface="Arial"/>
                <a:cs typeface="Arial"/>
                <a:sym typeface="Arial"/>
              </a:rPr>
              <a:t>the</a:t>
            </a:r>
            <a:r>
              <a:rPr lang="en-GB">
                <a:latin typeface="Arial"/>
                <a:ea typeface="Arial"/>
                <a:cs typeface="Arial"/>
                <a:sym typeface="Arial"/>
              </a:rPr>
              <a:t> direction of the trend.</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Calculate RSI</a:t>
            </a:r>
            <a:endParaRPr/>
          </a:p>
        </p:txBody>
      </p:sp>
      <p:sp>
        <p:nvSpPr>
          <p:cNvPr id="372" name="Google Shape;372;p32"/>
          <p:cNvSpPr txBox="1"/>
          <p:nvPr>
            <p:ph idx="1" type="body"/>
          </p:nvPr>
        </p:nvSpPr>
        <p:spPr>
          <a:xfrm>
            <a:off x="4018025" y="871450"/>
            <a:ext cx="4318500" cy="22092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Retrieve stock price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Calculate RSI</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Plot price data to visualize close price</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0" lvl="0" marL="457200" rtl="0" algn="l">
              <a:spcBef>
                <a:spcPts val="1600"/>
              </a:spcBef>
              <a:spcAft>
                <a:spcPts val="1600"/>
              </a:spcAft>
              <a:buNone/>
            </a:pPr>
            <a:r>
              <a:t/>
            </a:r>
            <a:endParaRPr/>
          </a:p>
        </p:txBody>
      </p:sp>
      <p:pic>
        <p:nvPicPr>
          <p:cNvPr id="373" name="Google Shape;373;p32"/>
          <p:cNvPicPr preferRelativeResize="0"/>
          <p:nvPr/>
        </p:nvPicPr>
        <p:blipFill>
          <a:blip r:embed="rId3">
            <a:alphaModFix/>
          </a:blip>
          <a:stretch>
            <a:fillRect/>
          </a:stretch>
        </p:blipFill>
        <p:spPr>
          <a:xfrm>
            <a:off x="4572000" y="1188100"/>
            <a:ext cx="4181475" cy="171450"/>
          </a:xfrm>
          <a:prstGeom prst="rect">
            <a:avLst/>
          </a:prstGeom>
          <a:noFill/>
          <a:ln>
            <a:noFill/>
          </a:ln>
        </p:spPr>
      </p:pic>
      <p:pic>
        <p:nvPicPr>
          <p:cNvPr id="374" name="Google Shape;374;p32"/>
          <p:cNvPicPr preferRelativeResize="0"/>
          <p:nvPr/>
        </p:nvPicPr>
        <p:blipFill>
          <a:blip r:embed="rId4">
            <a:alphaModFix/>
          </a:blip>
          <a:stretch>
            <a:fillRect/>
          </a:stretch>
        </p:blipFill>
        <p:spPr>
          <a:xfrm>
            <a:off x="4572000" y="1662325"/>
            <a:ext cx="3438525" cy="180975"/>
          </a:xfrm>
          <a:prstGeom prst="rect">
            <a:avLst/>
          </a:prstGeom>
          <a:noFill/>
          <a:ln>
            <a:noFill/>
          </a:ln>
        </p:spPr>
      </p:pic>
      <p:pic>
        <p:nvPicPr>
          <p:cNvPr id="375" name="Google Shape;375;p32"/>
          <p:cNvPicPr preferRelativeResize="0"/>
          <p:nvPr/>
        </p:nvPicPr>
        <p:blipFill>
          <a:blip r:embed="rId5">
            <a:alphaModFix/>
          </a:blip>
          <a:stretch>
            <a:fillRect/>
          </a:stretch>
        </p:blipFill>
        <p:spPr>
          <a:xfrm>
            <a:off x="4249925" y="2060150"/>
            <a:ext cx="2790825" cy="704850"/>
          </a:xfrm>
          <a:prstGeom prst="rect">
            <a:avLst/>
          </a:prstGeom>
          <a:noFill/>
          <a:ln>
            <a:noFill/>
          </a:ln>
        </p:spPr>
      </p:pic>
      <p:pic>
        <p:nvPicPr>
          <p:cNvPr id="376" name="Google Shape;376;p32"/>
          <p:cNvPicPr preferRelativeResize="0"/>
          <p:nvPr/>
        </p:nvPicPr>
        <p:blipFill>
          <a:blip r:embed="rId6">
            <a:alphaModFix/>
          </a:blip>
          <a:stretch>
            <a:fillRect/>
          </a:stretch>
        </p:blipFill>
        <p:spPr>
          <a:xfrm>
            <a:off x="4319618" y="2765000"/>
            <a:ext cx="4671981" cy="237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Calculate Ichimoku Cloud</a:t>
            </a:r>
            <a:endParaRPr/>
          </a:p>
        </p:txBody>
      </p:sp>
      <p:sp>
        <p:nvSpPr>
          <p:cNvPr id="382" name="Google Shape;382;p33"/>
          <p:cNvSpPr txBox="1"/>
          <p:nvPr>
            <p:ph idx="1" type="body"/>
          </p:nvPr>
        </p:nvSpPr>
        <p:spPr>
          <a:xfrm>
            <a:off x="4018025" y="871450"/>
            <a:ext cx="4318500" cy="2387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en-GB">
                <a:solidFill>
                  <a:schemeClr val="lt1"/>
                </a:solidFill>
              </a:rPr>
              <a:t>Tenkan Sen or Conversion Line: (9-period-high + 9-period-low)/2</a:t>
            </a:r>
            <a:endParaRPr>
              <a:solidFill>
                <a:schemeClr val="lt1"/>
              </a:solidFill>
            </a:endParaRPr>
          </a:p>
          <a:p>
            <a:pPr indent="-311150" lvl="0" marL="457200" rtl="0" algn="l">
              <a:spcBef>
                <a:spcPts val="0"/>
              </a:spcBef>
              <a:spcAft>
                <a:spcPts val="0"/>
              </a:spcAft>
              <a:buClr>
                <a:schemeClr val="lt1"/>
              </a:buClr>
              <a:buSzPts val="1300"/>
              <a:buChar char="●"/>
            </a:pPr>
            <a:r>
              <a:rPr lang="en-GB">
                <a:solidFill>
                  <a:schemeClr val="lt1"/>
                </a:solidFill>
              </a:rPr>
              <a:t>Kijun Sen or Base Line: (26-period-high + 26-period-low)/2</a:t>
            </a:r>
            <a:endParaRPr>
              <a:solidFill>
                <a:schemeClr val="lt1"/>
              </a:solidFill>
            </a:endParaRPr>
          </a:p>
          <a:p>
            <a:pPr indent="-311150" lvl="0" marL="457200" rtl="0" algn="l">
              <a:spcBef>
                <a:spcPts val="0"/>
              </a:spcBef>
              <a:spcAft>
                <a:spcPts val="0"/>
              </a:spcAft>
              <a:buClr>
                <a:schemeClr val="lt1"/>
              </a:buClr>
              <a:buSzPts val="1300"/>
              <a:buChar char="●"/>
            </a:pPr>
            <a:r>
              <a:rPr lang="en-GB">
                <a:solidFill>
                  <a:schemeClr val="lt1"/>
                </a:solidFill>
              </a:rPr>
              <a:t>Senkou Sen A or Leading Span A: (Base line + Conversion Line)/2</a:t>
            </a:r>
            <a:endParaRPr>
              <a:solidFill>
                <a:schemeClr val="lt1"/>
              </a:solidFill>
            </a:endParaRPr>
          </a:p>
          <a:p>
            <a:pPr indent="-311150" lvl="0" marL="457200" rtl="0" algn="l">
              <a:spcBef>
                <a:spcPts val="0"/>
              </a:spcBef>
              <a:spcAft>
                <a:spcPts val="0"/>
              </a:spcAft>
              <a:buClr>
                <a:schemeClr val="lt1"/>
              </a:buClr>
              <a:buSzPts val="1300"/>
              <a:buChar char="●"/>
            </a:pPr>
            <a:r>
              <a:rPr lang="en-GB">
                <a:solidFill>
                  <a:schemeClr val="lt1"/>
                </a:solidFill>
              </a:rPr>
              <a:t>Senkou Sen B or Leading Span B: (60-period-high + 60period-low)/2</a:t>
            </a:r>
            <a:endParaRPr>
              <a:solidFill>
                <a:schemeClr val="lt1"/>
              </a:solidFill>
            </a:endParaRPr>
          </a:p>
          <a:p>
            <a:pPr indent="-311150" lvl="0" marL="457200" rtl="0" algn="l">
              <a:spcBef>
                <a:spcPts val="0"/>
              </a:spcBef>
              <a:spcAft>
                <a:spcPts val="0"/>
              </a:spcAft>
              <a:buClr>
                <a:schemeClr val="lt1"/>
              </a:buClr>
              <a:buSzPts val="1300"/>
              <a:buChar char="●"/>
            </a:pPr>
            <a:r>
              <a:rPr lang="en-GB">
                <a:solidFill>
                  <a:schemeClr val="lt1"/>
                </a:solidFill>
              </a:rPr>
              <a:t>Chikou Span or Lagging Span: (Close of 30 periods ago)</a:t>
            </a:r>
            <a:endParaRPr>
              <a:solidFill>
                <a:schemeClr val="lt1"/>
              </a:solidFill>
            </a:endParaRPr>
          </a:p>
          <a:p>
            <a:pPr indent="0" lvl="0" marL="457200" rtl="0" algn="l">
              <a:spcBef>
                <a:spcPts val="18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4"/>
          <p:cNvSpPr txBox="1"/>
          <p:nvPr>
            <p:ph type="title"/>
          </p:nvPr>
        </p:nvSpPr>
        <p:spPr>
          <a:xfrm>
            <a:off x="1297500" y="393750"/>
            <a:ext cx="7038900" cy="5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Ichimoku Cloud and what it means</a:t>
            </a:r>
            <a:endParaRPr/>
          </a:p>
        </p:txBody>
      </p:sp>
      <p:sp>
        <p:nvSpPr>
          <p:cNvPr id="388" name="Google Shape;388;p34"/>
          <p:cNvSpPr txBox="1"/>
          <p:nvPr>
            <p:ph idx="1" type="body"/>
          </p:nvPr>
        </p:nvSpPr>
        <p:spPr>
          <a:xfrm>
            <a:off x="4018025" y="871450"/>
            <a:ext cx="4318500" cy="2387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t/>
            </a:r>
            <a:endParaRPr>
              <a:solidFill>
                <a:schemeClr val="lt1"/>
              </a:solidFill>
            </a:endParaRPr>
          </a:p>
          <a:p>
            <a:pPr indent="0" lvl="0" marL="457200" rtl="0" algn="l">
              <a:spcBef>
                <a:spcPts val="1800"/>
              </a:spcBef>
              <a:spcAft>
                <a:spcPts val="1600"/>
              </a:spcAft>
              <a:buNone/>
            </a:pPr>
            <a:r>
              <a:t/>
            </a:r>
            <a:endParaRPr/>
          </a:p>
        </p:txBody>
      </p:sp>
      <p:pic>
        <p:nvPicPr>
          <p:cNvPr id="389" name="Google Shape;389;p34"/>
          <p:cNvPicPr preferRelativeResize="0"/>
          <p:nvPr/>
        </p:nvPicPr>
        <p:blipFill>
          <a:blip r:embed="rId3">
            <a:alphaModFix/>
          </a:blip>
          <a:stretch>
            <a:fillRect/>
          </a:stretch>
        </p:blipFill>
        <p:spPr>
          <a:xfrm>
            <a:off x="0" y="871450"/>
            <a:ext cx="9143999" cy="2252876"/>
          </a:xfrm>
          <a:prstGeom prst="rect">
            <a:avLst/>
          </a:prstGeom>
          <a:noFill/>
          <a:ln>
            <a:noFill/>
          </a:ln>
        </p:spPr>
      </p:pic>
      <p:pic>
        <p:nvPicPr>
          <p:cNvPr id="390" name="Google Shape;390;p34"/>
          <p:cNvPicPr preferRelativeResize="0"/>
          <p:nvPr/>
        </p:nvPicPr>
        <p:blipFill>
          <a:blip r:embed="rId4">
            <a:alphaModFix/>
          </a:blip>
          <a:stretch>
            <a:fillRect/>
          </a:stretch>
        </p:blipFill>
        <p:spPr>
          <a:xfrm>
            <a:off x="0" y="3124325"/>
            <a:ext cx="9143999" cy="2025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Description</a:t>
            </a:r>
            <a:endParaRPr/>
          </a:p>
        </p:txBody>
      </p:sp>
      <p:sp>
        <p:nvSpPr>
          <p:cNvPr id="235" name="Google Shape;235;p18"/>
          <p:cNvSpPr txBox="1"/>
          <p:nvPr>
            <p:ph idx="1" type="body"/>
          </p:nvPr>
        </p:nvSpPr>
        <p:spPr>
          <a:xfrm>
            <a:off x="1297500" y="885550"/>
            <a:ext cx="6968700" cy="40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E6EDF3"/>
                </a:solidFill>
                <a:latin typeface="Arial"/>
                <a:ea typeface="Arial"/>
                <a:cs typeface="Arial"/>
                <a:sym typeface="Arial"/>
              </a:rPr>
              <a:t>We will start with training a logistic regression model to NVDA stock data pulled from YFinance. We will be calculating the daily returns using the closing prices, defining short and long windows (50 and 100 respectively) to calculate the SMA. Once this is done we will then create buy and sell signals as well as training the model to identify those buy and sell signals based on our set parameters. After we train the data we will scale it and create a classification report to </a:t>
            </a:r>
            <a:r>
              <a:rPr lang="en-GB" sz="1200">
                <a:solidFill>
                  <a:srgbClr val="E6EDF3"/>
                </a:solidFill>
                <a:latin typeface="Arial"/>
                <a:ea typeface="Arial"/>
                <a:cs typeface="Arial"/>
                <a:sym typeface="Arial"/>
              </a:rPr>
              <a:t>determine</a:t>
            </a:r>
            <a:r>
              <a:rPr lang="en-GB" sz="1200">
                <a:solidFill>
                  <a:srgbClr val="E6EDF3"/>
                </a:solidFill>
                <a:latin typeface="Arial"/>
                <a:ea typeface="Arial"/>
                <a:cs typeface="Arial"/>
                <a:sym typeface="Arial"/>
              </a:rPr>
              <a:t> accuracy of the model we are using. All that which we have done up to this point will lead us to evaluate the model's ability to predict trading signals for the test data. Once the accuracy is shown to us in the classification report for this, we will calculate and plot the cumulative returns for the actual and trading algorithm returns. This is where the logistic regression model will come in, were will will predict the trade signals for the trained data and generate another classification report to determine </a:t>
            </a:r>
            <a:r>
              <a:rPr lang="en-GB" sz="1200">
                <a:solidFill>
                  <a:srgbClr val="E6EDF3"/>
                </a:solidFill>
                <a:latin typeface="Arial"/>
                <a:ea typeface="Arial"/>
                <a:cs typeface="Arial"/>
                <a:sym typeface="Arial"/>
              </a:rPr>
              <a:t>its</a:t>
            </a:r>
            <a:r>
              <a:rPr lang="en-GB" sz="1200">
                <a:solidFill>
                  <a:srgbClr val="E6EDF3"/>
                </a:solidFill>
                <a:latin typeface="Arial"/>
                <a:ea typeface="Arial"/>
                <a:cs typeface="Arial"/>
                <a:sym typeface="Arial"/>
              </a:rPr>
              <a:t> accuracy. Now that this is all done, we will compare the logistic regression to the SVM to determine if there were any changes in the accuracy of predicting. The new technology we used in this project is the Ichimoku Cloud and RSI indicators to help with predicting buy and sell signals. We pull the data as before and plot the close price in a chart to visualize it. RSI will be calculated using the pulled data and the Ichimoku cloud will be created by adding in the 5 lines of Tenkan, Kijun, Senkou span A, Senkou span B and Chikou Span B. Now we must generate trading signals and visualize the buy and sell points on a graph. After the calculation of the daily returns and strategy returns, we will plot the cumulative returns and plot the Ichimoku Cloud part of the code to visualize the buy and sell points.</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Importing Data</a:t>
            </a:r>
            <a:endParaRPr/>
          </a:p>
        </p:txBody>
      </p:sp>
      <p:pic>
        <p:nvPicPr>
          <p:cNvPr id="241" name="Google Shape;241;p19"/>
          <p:cNvPicPr preferRelativeResize="0"/>
          <p:nvPr/>
        </p:nvPicPr>
        <p:blipFill>
          <a:blip r:embed="rId3">
            <a:alphaModFix/>
          </a:blip>
          <a:stretch>
            <a:fillRect/>
          </a:stretch>
        </p:blipFill>
        <p:spPr>
          <a:xfrm>
            <a:off x="5539025" y="1010375"/>
            <a:ext cx="3562350" cy="2133600"/>
          </a:xfrm>
          <a:prstGeom prst="rect">
            <a:avLst/>
          </a:prstGeom>
          <a:noFill/>
          <a:ln>
            <a:noFill/>
          </a:ln>
        </p:spPr>
      </p:pic>
      <p:sp>
        <p:nvSpPr>
          <p:cNvPr id="242" name="Google Shape;242;p19"/>
          <p:cNvSpPr txBox="1"/>
          <p:nvPr/>
        </p:nvSpPr>
        <p:spPr>
          <a:xfrm>
            <a:off x="1414550" y="1010375"/>
            <a:ext cx="4060500" cy="401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sz="1200">
                <a:solidFill>
                  <a:srgbClr val="E6EDF3"/>
                </a:solidFill>
              </a:rPr>
              <a:t>To install yfinance you must 'pip install yfinance' For the Ichimoku Cloud and RSI you must import the TA library by 'import talib' but first you need to make sure it is installed. To install it you must use '$ conda install -c conda-forge ta-lib' in the gitbash terminal.</a:t>
            </a:r>
            <a:endParaRPr sz="1200">
              <a:solidFill>
                <a:srgbClr val="E6EDF3"/>
              </a:solidFill>
            </a:endParaRPr>
          </a:p>
          <a:p>
            <a:pPr indent="-304800" lvl="0" marL="457200" rtl="0" algn="l">
              <a:spcBef>
                <a:spcPts val="0"/>
              </a:spcBef>
              <a:spcAft>
                <a:spcPts val="0"/>
              </a:spcAft>
              <a:buClr>
                <a:srgbClr val="E6EDF3"/>
              </a:buClr>
              <a:buSzPts val="1200"/>
              <a:buChar char="●"/>
            </a:pPr>
            <a:r>
              <a:rPr lang="en-GB" sz="1200">
                <a:solidFill>
                  <a:srgbClr val="E6EDF3"/>
                </a:solidFill>
              </a:rPr>
              <a:t>The </a:t>
            </a:r>
            <a:r>
              <a:rPr lang="en-GB" sz="1200">
                <a:solidFill>
                  <a:srgbClr val="E6EDF3"/>
                </a:solidFill>
              </a:rPr>
              <a:t>reason</a:t>
            </a:r>
            <a:r>
              <a:rPr lang="en-GB" sz="1200">
                <a:solidFill>
                  <a:srgbClr val="E6EDF3"/>
                </a:solidFill>
              </a:rPr>
              <a:t> we used </a:t>
            </a:r>
            <a:r>
              <a:rPr lang="en-GB" sz="1200">
                <a:solidFill>
                  <a:srgbClr val="E6EDF3"/>
                </a:solidFill>
              </a:rPr>
              <a:t>finance</a:t>
            </a:r>
            <a:r>
              <a:rPr lang="en-GB" sz="1200">
                <a:solidFill>
                  <a:srgbClr val="E6EDF3"/>
                </a:solidFill>
              </a:rPr>
              <a:t> was to import the historical stock data for NVDA without needing to download a CSV. We also used it since it was more convenient when calculating the RSI which will be covered later.</a:t>
            </a:r>
            <a:endParaRPr sz="1200">
              <a:solidFill>
                <a:srgbClr val="E6EDF3"/>
              </a:solidFill>
            </a:endParaRPr>
          </a:p>
          <a:p>
            <a:pPr indent="-304800" lvl="0" marL="457200" rtl="0" algn="l">
              <a:spcBef>
                <a:spcPts val="0"/>
              </a:spcBef>
              <a:spcAft>
                <a:spcPts val="0"/>
              </a:spcAft>
              <a:buClr>
                <a:srgbClr val="E6EDF3"/>
              </a:buClr>
              <a:buSzPts val="1200"/>
              <a:buChar char="●"/>
            </a:pPr>
            <a:r>
              <a:rPr lang="en-GB" sz="1200">
                <a:solidFill>
                  <a:srgbClr val="E6EDF3"/>
                </a:solidFill>
              </a:rPr>
              <a:t>All the other imports we have learned in class such as pandas, numpy, hvplot, sklearn, seaborn.</a:t>
            </a:r>
            <a:endParaRPr sz="1200">
              <a:solidFill>
                <a:srgbClr val="E6EDF3"/>
              </a:solidFill>
            </a:endParaRPr>
          </a:p>
        </p:txBody>
      </p:sp>
      <p:pic>
        <p:nvPicPr>
          <p:cNvPr id="243" name="Google Shape;243;p19"/>
          <p:cNvPicPr preferRelativeResize="0"/>
          <p:nvPr/>
        </p:nvPicPr>
        <p:blipFill>
          <a:blip r:embed="rId4">
            <a:alphaModFix/>
          </a:blip>
          <a:stretch>
            <a:fillRect/>
          </a:stretch>
        </p:blipFill>
        <p:spPr>
          <a:xfrm>
            <a:off x="5539025" y="3100600"/>
            <a:ext cx="3562350" cy="406175"/>
          </a:xfrm>
          <a:prstGeom prst="rect">
            <a:avLst/>
          </a:prstGeom>
          <a:noFill/>
          <a:ln>
            <a:noFill/>
          </a:ln>
        </p:spPr>
      </p:pic>
      <p:pic>
        <p:nvPicPr>
          <p:cNvPr id="244" name="Google Shape;244;p19"/>
          <p:cNvPicPr preferRelativeResize="0"/>
          <p:nvPr/>
        </p:nvPicPr>
        <p:blipFill>
          <a:blip r:embed="rId5">
            <a:alphaModFix/>
          </a:blip>
          <a:stretch>
            <a:fillRect/>
          </a:stretch>
        </p:blipFill>
        <p:spPr>
          <a:xfrm>
            <a:off x="5539025" y="3506775"/>
            <a:ext cx="992700" cy="3798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a:t>
            </a:r>
            <a:endParaRPr/>
          </a:p>
        </p:txBody>
      </p:sp>
      <p:sp>
        <p:nvSpPr>
          <p:cNvPr id="250" name="Google Shape;250;p20"/>
          <p:cNvSpPr txBox="1"/>
          <p:nvPr>
            <p:ph idx="1" type="body"/>
          </p:nvPr>
        </p:nvSpPr>
        <p:spPr>
          <a:xfrm>
            <a:off x="4018025" y="1161950"/>
            <a:ext cx="44187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Import the NVDA dataset into a Pandas Dataframe from 8/31/20 to 8/31/23</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GB"/>
              <a:t>Calculate daily returns using closing prices</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Drop null values </a:t>
            </a:r>
            <a:endParaRPr/>
          </a:p>
          <a:p>
            <a:pPr indent="-311150" lvl="0" marL="457200" rtl="0" algn="l">
              <a:spcBef>
                <a:spcPts val="0"/>
              </a:spcBef>
              <a:spcAft>
                <a:spcPts val="0"/>
              </a:spcAft>
              <a:buSzPts val="1300"/>
              <a:buChar char="●"/>
            </a:pPr>
            <a:r>
              <a:rPr lang="en-GB"/>
              <a:t>-</a:t>
            </a:r>
            <a:endParaRPr/>
          </a:p>
        </p:txBody>
      </p:sp>
      <p:pic>
        <p:nvPicPr>
          <p:cNvPr id="251" name="Google Shape;251;p20"/>
          <p:cNvPicPr preferRelativeResize="0"/>
          <p:nvPr/>
        </p:nvPicPr>
        <p:blipFill>
          <a:blip r:embed="rId3">
            <a:alphaModFix/>
          </a:blip>
          <a:stretch>
            <a:fillRect/>
          </a:stretch>
        </p:blipFill>
        <p:spPr>
          <a:xfrm>
            <a:off x="4427625" y="1743988"/>
            <a:ext cx="3943350" cy="161925"/>
          </a:xfrm>
          <a:prstGeom prst="rect">
            <a:avLst/>
          </a:prstGeom>
          <a:noFill/>
          <a:ln>
            <a:noFill/>
          </a:ln>
        </p:spPr>
      </p:pic>
      <p:pic>
        <p:nvPicPr>
          <p:cNvPr id="252" name="Google Shape;252;p20"/>
          <p:cNvPicPr preferRelativeResize="0"/>
          <p:nvPr/>
        </p:nvPicPr>
        <p:blipFill>
          <a:blip r:embed="rId4">
            <a:alphaModFix/>
          </a:blip>
          <a:stretch>
            <a:fillRect/>
          </a:stretch>
        </p:blipFill>
        <p:spPr>
          <a:xfrm>
            <a:off x="4427625" y="2204625"/>
            <a:ext cx="3886200" cy="161925"/>
          </a:xfrm>
          <a:prstGeom prst="rect">
            <a:avLst/>
          </a:prstGeom>
          <a:noFill/>
          <a:ln>
            <a:noFill/>
          </a:ln>
        </p:spPr>
      </p:pic>
      <p:pic>
        <p:nvPicPr>
          <p:cNvPr id="253" name="Google Shape;253;p20"/>
          <p:cNvPicPr preferRelativeResize="0"/>
          <p:nvPr/>
        </p:nvPicPr>
        <p:blipFill>
          <a:blip r:embed="rId5">
            <a:alphaModFix/>
          </a:blip>
          <a:stretch>
            <a:fillRect/>
          </a:stretch>
        </p:blipFill>
        <p:spPr>
          <a:xfrm>
            <a:off x="4427625" y="2609575"/>
            <a:ext cx="1866900" cy="2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a:t>
            </a:r>
            <a:endParaRPr/>
          </a:p>
        </p:txBody>
      </p:sp>
      <p:sp>
        <p:nvSpPr>
          <p:cNvPr id="259" name="Google Shape;259;p21"/>
          <p:cNvSpPr txBox="1"/>
          <p:nvPr>
            <p:ph idx="1" type="body"/>
          </p:nvPr>
        </p:nvSpPr>
        <p:spPr>
          <a:xfrm>
            <a:off x="4018025" y="1161950"/>
            <a:ext cx="4318500" cy="26649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Define short and long windows and assign them to appropriate columns</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GB"/>
              <a:t>Drop nulls</a:t>
            </a:r>
            <a:endParaRPr/>
          </a:p>
          <a:p>
            <a:pPr indent="-311150" lvl="0" marL="457200" rtl="0" algn="l">
              <a:spcBef>
                <a:spcPts val="0"/>
              </a:spcBef>
              <a:spcAft>
                <a:spcPts val="0"/>
              </a:spcAft>
              <a:buSzPts val="1300"/>
              <a:buChar char="●"/>
            </a:pPr>
            <a:r>
              <a:rPr lang="en-GB"/>
              <a:t> Assign copy of sma-fst and sma_slow to X</a:t>
            </a:r>
            <a:endParaRPr/>
          </a:p>
          <a:p>
            <a:pPr indent="-311150" lvl="0" marL="457200" rtl="0" algn="l">
              <a:spcBef>
                <a:spcPts val="0"/>
              </a:spcBef>
              <a:spcAft>
                <a:spcPts val="0"/>
              </a:spcAft>
              <a:buSzPts val="1300"/>
              <a:buChar char="●"/>
            </a:pPr>
            <a:r>
              <a:rPr lang="en-GB"/>
              <a:t>-</a:t>
            </a:r>
            <a:endParaRPr/>
          </a:p>
        </p:txBody>
      </p:sp>
      <p:pic>
        <p:nvPicPr>
          <p:cNvPr id="260" name="Google Shape;260;p21"/>
          <p:cNvPicPr preferRelativeResize="0"/>
          <p:nvPr/>
        </p:nvPicPr>
        <p:blipFill>
          <a:blip r:embed="rId3">
            <a:alphaModFix/>
          </a:blip>
          <a:stretch>
            <a:fillRect/>
          </a:stretch>
        </p:blipFill>
        <p:spPr>
          <a:xfrm>
            <a:off x="4572000" y="1738100"/>
            <a:ext cx="1304925" cy="161925"/>
          </a:xfrm>
          <a:prstGeom prst="rect">
            <a:avLst/>
          </a:prstGeom>
          <a:noFill/>
          <a:ln>
            <a:noFill/>
          </a:ln>
        </p:spPr>
      </p:pic>
      <p:pic>
        <p:nvPicPr>
          <p:cNvPr id="261" name="Google Shape;261;p21"/>
          <p:cNvPicPr preferRelativeResize="0"/>
          <p:nvPr/>
        </p:nvPicPr>
        <p:blipFill>
          <a:blip r:embed="rId4">
            <a:alphaModFix/>
          </a:blip>
          <a:stretch>
            <a:fillRect/>
          </a:stretch>
        </p:blipFill>
        <p:spPr>
          <a:xfrm>
            <a:off x="4572000" y="1964775"/>
            <a:ext cx="4344650" cy="180975"/>
          </a:xfrm>
          <a:prstGeom prst="rect">
            <a:avLst/>
          </a:prstGeom>
          <a:noFill/>
          <a:ln>
            <a:noFill/>
          </a:ln>
        </p:spPr>
      </p:pic>
      <p:pic>
        <p:nvPicPr>
          <p:cNvPr id="262" name="Google Shape;262;p21"/>
          <p:cNvPicPr preferRelativeResize="0"/>
          <p:nvPr/>
        </p:nvPicPr>
        <p:blipFill>
          <a:blip r:embed="rId5">
            <a:alphaModFix/>
          </a:blip>
          <a:stretch>
            <a:fillRect/>
          </a:stretch>
        </p:blipFill>
        <p:spPr>
          <a:xfrm>
            <a:off x="4572000" y="2210500"/>
            <a:ext cx="1304925" cy="161925"/>
          </a:xfrm>
          <a:prstGeom prst="rect">
            <a:avLst/>
          </a:prstGeom>
          <a:noFill/>
          <a:ln>
            <a:noFill/>
          </a:ln>
        </p:spPr>
      </p:pic>
      <p:pic>
        <p:nvPicPr>
          <p:cNvPr id="263" name="Google Shape;263;p21"/>
          <p:cNvPicPr preferRelativeResize="0"/>
          <p:nvPr/>
        </p:nvPicPr>
        <p:blipFill>
          <a:blip r:embed="rId6">
            <a:alphaModFix/>
          </a:blip>
          <a:stretch>
            <a:fillRect/>
          </a:stretch>
        </p:blipFill>
        <p:spPr>
          <a:xfrm>
            <a:off x="4572000" y="2437175"/>
            <a:ext cx="4237300" cy="152400"/>
          </a:xfrm>
          <a:prstGeom prst="rect">
            <a:avLst/>
          </a:prstGeom>
          <a:noFill/>
          <a:ln>
            <a:noFill/>
          </a:ln>
        </p:spPr>
      </p:pic>
      <p:pic>
        <p:nvPicPr>
          <p:cNvPr id="264" name="Google Shape;264;p21"/>
          <p:cNvPicPr preferRelativeResize="0"/>
          <p:nvPr/>
        </p:nvPicPr>
        <p:blipFill>
          <a:blip r:embed="rId7">
            <a:alphaModFix/>
          </a:blip>
          <a:stretch>
            <a:fillRect/>
          </a:stretch>
        </p:blipFill>
        <p:spPr>
          <a:xfrm>
            <a:off x="5362200" y="2654325"/>
            <a:ext cx="1828800" cy="209550"/>
          </a:xfrm>
          <a:prstGeom prst="rect">
            <a:avLst/>
          </a:prstGeom>
          <a:noFill/>
          <a:ln>
            <a:noFill/>
          </a:ln>
        </p:spPr>
      </p:pic>
      <p:pic>
        <p:nvPicPr>
          <p:cNvPr id="265" name="Google Shape;265;p21"/>
          <p:cNvPicPr preferRelativeResize="0"/>
          <p:nvPr/>
        </p:nvPicPr>
        <p:blipFill>
          <a:blip r:embed="rId8">
            <a:alphaModFix/>
          </a:blip>
          <a:stretch>
            <a:fillRect/>
          </a:stretch>
        </p:blipFill>
        <p:spPr>
          <a:xfrm>
            <a:off x="4572000" y="3089500"/>
            <a:ext cx="3095625" cy="20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a:t>
            </a:r>
            <a:endParaRPr/>
          </a:p>
        </p:txBody>
      </p:sp>
      <p:sp>
        <p:nvSpPr>
          <p:cNvPr id="271" name="Google Shape;271;p22"/>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Create a </a:t>
            </a:r>
            <a:r>
              <a:rPr lang="en-GB"/>
              <a:t>signal</a:t>
            </a:r>
            <a:r>
              <a:rPr lang="en-GB"/>
              <a:t> column </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Create buy signal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Create Sell signal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Copy new signal column to a new series ‘y’</a:t>
            </a:r>
            <a:endParaRPr/>
          </a:p>
          <a:p>
            <a:pPr indent="-311150" lvl="0" marL="457200" rtl="0" algn="l">
              <a:spcBef>
                <a:spcPts val="0"/>
              </a:spcBef>
              <a:spcAft>
                <a:spcPts val="0"/>
              </a:spcAft>
              <a:buSzPts val="1300"/>
              <a:buChar char="●"/>
            </a:pPr>
            <a:r>
              <a:rPr lang="en-GB"/>
              <a:t>-</a:t>
            </a:r>
            <a:endParaRPr/>
          </a:p>
        </p:txBody>
      </p:sp>
      <p:pic>
        <p:nvPicPr>
          <p:cNvPr id="272" name="Google Shape;272;p22"/>
          <p:cNvPicPr preferRelativeResize="0"/>
          <p:nvPr/>
        </p:nvPicPr>
        <p:blipFill>
          <a:blip r:embed="rId3">
            <a:alphaModFix/>
          </a:blip>
          <a:stretch>
            <a:fillRect/>
          </a:stretch>
        </p:blipFill>
        <p:spPr>
          <a:xfrm>
            <a:off x="4572000" y="1491825"/>
            <a:ext cx="1666875" cy="200025"/>
          </a:xfrm>
          <a:prstGeom prst="rect">
            <a:avLst/>
          </a:prstGeom>
          <a:noFill/>
          <a:ln>
            <a:noFill/>
          </a:ln>
        </p:spPr>
      </p:pic>
      <p:pic>
        <p:nvPicPr>
          <p:cNvPr id="273" name="Google Shape;273;p22"/>
          <p:cNvPicPr preferRelativeResize="0"/>
          <p:nvPr/>
        </p:nvPicPr>
        <p:blipFill>
          <a:blip r:embed="rId4">
            <a:alphaModFix/>
          </a:blip>
          <a:stretch>
            <a:fillRect/>
          </a:stretch>
        </p:blipFill>
        <p:spPr>
          <a:xfrm>
            <a:off x="4572000" y="1952200"/>
            <a:ext cx="4057650" cy="171450"/>
          </a:xfrm>
          <a:prstGeom prst="rect">
            <a:avLst/>
          </a:prstGeom>
          <a:noFill/>
          <a:ln>
            <a:noFill/>
          </a:ln>
        </p:spPr>
      </p:pic>
      <p:pic>
        <p:nvPicPr>
          <p:cNvPr id="274" name="Google Shape;274;p22"/>
          <p:cNvPicPr preferRelativeResize="0"/>
          <p:nvPr/>
        </p:nvPicPr>
        <p:blipFill>
          <a:blip r:embed="rId5">
            <a:alphaModFix/>
          </a:blip>
          <a:stretch>
            <a:fillRect/>
          </a:stretch>
        </p:blipFill>
        <p:spPr>
          <a:xfrm>
            <a:off x="4572000" y="2419525"/>
            <a:ext cx="4057650" cy="190500"/>
          </a:xfrm>
          <a:prstGeom prst="rect">
            <a:avLst/>
          </a:prstGeom>
          <a:noFill/>
          <a:ln>
            <a:noFill/>
          </a:ln>
        </p:spPr>
      </p:pic>
      <p:pic>
        <p:nvPicPr>
          <p:cNvPr id="275" name="Google Shape;275;p22"/>
          <p:cNvPicPr preferRelativeResize="0"/>
          <p:nvPr/>
        </p:nvPicPr>
        <p:blipFill>
          <a:blip r:embed="rId6">
            <a:alphaModFix/>
          </a:blip>
          <a:stretch>
            <a:fillRect/>
          </a:stretch>
        </p:blipFill>
        <p:spPr>
          <a:xfrm>
            <a:off x="4572000" y="2874800"/>
            <a:ext cx="2009775" cy="15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Training</a:t>
            </a:r>
            <a:endParaRPr/>
          </a:p>
        </p:txBody>
      </p:sp>
      <p:sp>
        <p:nvSpPr>
          <p:cNvPr id="281" name="Google Shape;281;p23"/>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Set start and end dates for data training</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Generate X and y train dataframes</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Generate X and y test dataframes</a:t>
            </a:r>
            <a:endParaRPr/>
          </a:p>
          <a:p>
            <a:pPr indent="-311150" lvl="0" marL="457200" rtl="0" algn="l">
              <a:spcBef>
                <a:spcPts val="0"/>
              </a:spcBef>
              <a:spcAft>
                <a:spcPts val="0"/>
              </a:spcAft>
              <a:buSzPts val="1300"/>
              <a:buChar char="●"/>
            </a:pPr>
            <a:r>
              <a:rPr lang="en-GB"/>
              <a:t>–</a:t>
            </a:r>
            <a:endParaRPr/>
          </a:p>
          <a:p>
            <a:pPr indent="0" lvl="0" marL="0" rtl="0" algn="l">
              <a:spcBef>
                <a:spcPts val="1600"/>
              </a:spcBef>
              <a:spcAft>
                <a:spcPts val="1600"/>
              </a:spcAft>
              <a:buNone/>
            </a:pPr>
            <a:r>
              <a:t/>
            </a:r>
            <a:endParaRPr/>
          </a:p>
        </p:txBody>
      </p:sp>
      <p:pic>
        <p:nvPicPr>
          <p:cNvPr id="282" name="Google Shape;282;p23"/>
          <p:cNvPicPr preferRelativeResize="0"/>
          <p:nvPr/>
        </p:nvPicPr>
        <p:blipFill>
          <a:blip r:embed="rId3">
            <a:alphaModFix/>
          </a:blip>
          <a:stretch>
            <a:fillRect/>
          </a:stretch>
        </p:blipFill>
        <p:spPr>
          <a:xfrm>
            <a:off x="4572000" y="1510775"/>
            <a:ext cx="2152650" cy="152400"/>
          </a:xfrm>
          <a:prstGeom prst="rect">
            <a:avLst/>
          </a:prstGeom>
          <a:noFill/>
          <a:ln>
            <a:noFill/>
          </a:ln>
        </p:spPr>
      </p:pic>
      <p:pic>
        <p:nvPicPr>
          <p:cNvPr id="283" name="Google Shape;283;p23"/>
          <p:cNvPicPr preferRelativeResize="0"/>
          <p:nvPr/>
        </p:nvPicPr>
        <p:blipFill>
          <a:blip r:embed="rId4">
            <a:alphaModFix/>
          </a:blip>
          <a:stretch>
            <a:fillRect/>
          </a:stretch>
        </p:blipFill>
        <p:spPr>
          <a:xfrm>
            <a:off x="4572000" y="1725475"/>
            <a:ext cx="3571875" cy="180975"/>
          </a:xfrm>
          <a:prstGeom prst="rect">
            <a:avLst/>
          </a:prstGeom>
          <a:noFill/>
          <a:ln>
            <a:noFill/>
          </a:ln>
        </p:spPr>
      </p:pic>
      <p:pic>
        <p:nvPicPr>
          <p:cNvPr id="284" name="Google Shape;284;p23"/>
          <p:cNvPicPr preferRelativeResize="0"/>
          <p:nvPr/>
        </p:nvPicPr>
        <p:blipFill>
          <a:blip r:embed="rId5">
            <a:alphaModFix/>
          </a:blip>
          <a:stretch>
            <a:fillRect/>
          </a:stretch>
        </p:blipFill>
        <p:spPr>
          <a:xfrm>
            <a:off x="4572000" y="2129625"/>
            <a:ext cx="3067050" cy="301625"/>
          </a:xfrm>
          <a:prstGeom prst="rect">
            <a:avLst/>
          </a:prstGeom>
          <a:noFill/>
          <a:ln>
            <a:noFill/>
          </a:ln>
        </p:spPr>
      </p:pic>
      <p:pic>
        <p:nvPicPr>
          <p:cNvPr id="285" name="Google Shape;285;p23"/>
          <p:cNvPicPr preferRelativeResize="0"/>
          <p:nvPr/>
        </p:nvPicPr>
        <p:blipFill>
          <a:blip r:embed="rId6">
            <a:alphaModFix/>
          </a:blip>
          <a:stretch>
            <a:fillRect/>
          </a:stretch>
        </p:blipFill>
        <p:spPr>
          <a:xfrm>
            <a:off x="4572000" y="2632075"/>
            <a:ext cx="2047875" cy="26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Scaling</a:t>
            </a:r>
            <a:endParaRPr/>
          </a:p>
        </p:txBody>
      </p:sp>
      <p:sp>
        <p:nvSpPr>
          <p:cNvPr id="291" name="Google Shape;291;p24"/>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Create standard scaler</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Apply it to fit X_train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Transform X_train and test dataframes</a:t>
            </a:r>
            <a:endParaRPr/>
          </a:p>
          <a:p>
            <a:pPr indent="-311150" lvl="0" marL="457200" rtl="0" algn="l">
              <a:spcBef>
                <a:spcPts val="0"/>
              </a:spcBef>
              <a:spcAft>
                <a:spcPts val="0"/>
              </a:spcAft>
              <a:buSzPts val="1300"/>
              <a:buChar char="●"/>
            </a:pPr>
            <a:r>
              <a:rPr lang="en-GB"/>
              <a:t>-</a:t>
            </a:r>
            <a:endParaRPr/>
          </a:p>
        </p:txBody>
      </p:sp>
      <p:pic>
        <p:nvPicPr>
          <p:cNvPr id="292" name="Google Shape;292;p24"/>
          <p:cNvPicPr preferRelativeResize="0"/>
          <p:nvPr/>
        </p:nvPicPr>
        <p:blipFill>
          <a:blip r:embed="rId3">
            <a:alphaModFix/>
          </a:blip>
          <a:stretch>
            <a:fillRect/>
          </a:stretch>
        </p:blipFill>
        <p:spPr>
          <a:xfrm>
            <a:off x="4572000" y="1504450"/>
            <a:ext cx="1914525" cy="190500"/>
          </a:xfrm>
          <a:prstGeom prst="rect">
            <a:avLst/>
          </a:prstGeom>
          <a:noFill/>
          <a:ln>
            <a:noFill/>
          </a:ln>
        </p:spPr>
      </p:pic>
      <p:pic>
        <p:nvPicPr>
          <p:cNvPr id="293" name="Google Shape;293;p24"/>
          <p:cNvPicPr preferRelativeResize="0"/>
          <p:nvPr/>
        </p:nvPicPr>
        <p:blipFill>
          <a:blip r:embed="rId4">
            <a:alphaModFix/>
          </a:blip>
          <a:stretch>
            <a:fillRect/>
          </a:stretch>
        </p:blipFill>
        <p:spPr>
          <a:xfrm>
            <a:off x="4572000" y="1952825"/>
            <a:ext cx="2124075" cy="171450"/>
          </a:xfrm>
          <a:prstGeom prst="rect">
            <a:avLst/>
          </a:prstGeom>
          <a:noFill/>
          <a:ln>
            <a:noFill/>
          </a:ln>
        </p:spPr>
      </p:pic>
      <p:pic>
        <p:nvPicPr>
          <p:cNvPr id="294" name="Google Shape;294;p24"/>
          <p:cNvPicPr preferRelativeResize="0"/>
          <p:nvPr/>
        </p:nvPicPr>
        <p:blipFill>
          <a:blip r:embed="rId5">
            <a:alphaModFix/>
          </a:blip>
          <a:stretch>
            <a:fillRect/>
          </a:stretch>
        </p:blipFill>
        <p:spPr>
          <a:xfrm>
            <a:off x="4572000" y="2382150"/>
            <a:ext cx="3095625" cy="39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00" name="Google Shape;300;p25"/>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Create a classifier model (SVM model)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Fit </a:t>
            </a:r>
            <a:r>
              <a:rPr lang="en-GB"/>
              <a:t>the</a:t>
            </a:r>
            <a:r>
              <a:rPr lang="en-GB"/>
              <a:t> model to the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Predict trading signals</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Evaluate the model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p:txBody>
      </p:sp>
      <p:pic>
        <p:nvPicPr>
          <p:cNvPr id="301" name="Google Shape;301;p25"/>
          <p:cNvPicPr preferRelativeResize="0"/>
          <p:nvPr/>
        </p:nvPicPr>
        <p:blipFill>
          <a:blip r:embed="rId3">
            <a:alphaModFix/>
          </a:blip>
          <a:stretch>
            <a:fillRect/>
          </a:stretch>
        </p:blipFill>
        <p:spPr>
          <a:xfrm>
            <a:off x="4572000" y="1523400"/>
            <a:ext cx="1457325" cy="123825"/>
          </a:xfrm>
          <a:prstGeom prst="rect">
            <a:avLst/>
          </a:prstGeom>
          <a:noFill/>
          <a:ln>
            <a:noFill/>
          </a:ln>
        </p:spPr>
      </p:pic>
      <p:pic>
        <p:nvPicPr>
          <p:cNvPr id="302" name="Google Shape;302;p25"/>
          <p:cNvPicPr preferRelativeResize="0"/>
          <p:nvPr/>
        </p:nvPicPr>
        <p:blipFill>
          <a:blip r:embed="rId4">
            <a:alphaModFix/>
          </a:blip>
          <a:stretch>
            <a:fillRect/>
          </a:stretch>
        </p:blipFill>
        <p:spPr>
          <a:xfrm>
            <a:off x="4572000" y="1952825"/>
            <a:ext cx="3514725" cy="161925"/>
          </a:xfrm>
          <a:prstGeom prst="rect">
            <a:avLst/>
          </a:prstGeom>
          <a:noFill/>
          <a:ln>
            <a:noFill/>
          </a:ln>
        </p:spPr>
      </p:pic>
      <p:pic>
        <p:nvPicPr>
          <p:cNvPr id="303" name="Google Shape;303;p25"/>
          <p:cNvPicPr preferRelativeResize="0"/>
          <p:nvPr/>
        </p:nvPicPr>
        <p:blipFill>
          <a:blip r:embed="rId5">
            <a:alphaModFix/>
          </a:blip>
          <a:stretch>
            <a:fillRect/>
          </a:stretch>
        </p:blipFill>
        <p:spPr>
          <a:xfrm>
            <a:off x="4572000" y="2420350"/>
            <a:ext cx="4391025" cy="171450"/>
          </a:xfrm>
          <a:prstGeom prst="rect">
            <a:avLst/>
          </a:prstGeom>
          <a:noFill/>
          <a:ln>
            <a:noFill/>
          </a:ln>
        </p:spPr>
      </p:pic>
      <p:pic>
        <p:nvPicPr>
          <p:cNvPr id="304" name="Google Shape;304;p25"/>
          <p:cNvPicPr preferRelativeResize="0"/>
          <p:nvPr/>
        </p:nvPicPr>
        <p:blipFill>
          <a:blip r:embed="rId6">
            <a:alphaModFix/>
          </a:blip>
          <a:stretch>
            <a:fillRect/>
          </a:stretch>
        </p:blipFill>
        <p:spPr>
          <a:xfrm>
            <a:off x="4572000" y="2872125"/>
            <a:ext cx="4318500" cy="171450"/>
          </a:xfrm>
          <a:prstGeom prst="rect">
            <a:avLst/>
          </a:prstGeom>
          <a:noFill/>
          <a:ln>
            <a:noFill/>
          </a:ln>
        </p:spPr>
      </p:pic>
      <p:pic>
        <p:nvPicPr>
          <p:cNvPr id="305" name="Google Shape;305;p25"/>
          <p:cNvPicPr preferRelativeResize="0"/>
          <p:nvPr/>
        </p:nvPicPr>
        <p:blipFill>
          <a:blip r:embed="rId7">
            <a:alphaModFix/>
          </a:blip>
          <a:stretch>
            <a:fillRect/>
          </a:stretch>
        </p:blipFill>
        <p:spPr>
          <a:xfrm>
            <a:off x="4572000" y="3076875"/>
            <a:ext cx="3713225" cy="131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